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97" r:id="rId12"/>
    <p:sldId id="267" r:id="rId13"/>
    <p:sldId id="268" r:id="rId14"/>
    <p:sldId id="269" r:id="rId15"/>
    <p:sldId id="270" r:id="rId16"/>
    <p:sldId id="271" r:id="rId17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21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Native异常捕获方案</a:t>
            </a:r>
            <a:endParaRPr lang="zh-CN" altLang="en-US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solidFill>
                  <a:schemeClr val="bg1"/>
                </a:solidFill>
                <a:latin typeface="Microsoft YaHei Regular" panose="020B0502040204020203" charset="-122"/>
                <a:ea typeface="Microsoft YaHei Regular" panose="020B0502040204020203" charset="-122"/>
                <a:sym typeface="+mn-ea"/>
              </a:rPr>
              <a:t>在Java中感知Native异常的发生和信息采集</a:t>
            </a:r>
            <a:endParaRPr lang="zh-CN" altLang="en-US">
              <a:solidFill>
                <a:schemeClr val="bg1"/>
              </a:solidFill>
              <a:latin typeface="Microsoft YaHei Regular" panose="020B0502040204020203" charset="-122"/>
              <a:ea typeface="Microsoft YaHei Regular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小结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610870" y="1078865"/>
            <a:ext cx="10515600" cy="4351338"/>
          </a:xfrm>
        </p:spPr>
        <p:txBody>
          <a:bodyPr>
            <a:no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1.</a:t>
            </a:r>
            <a:r>
              <a:rPr lang="zh-CN" altLang="en-US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检测文件才知道发生了异常。</a:t>
            </a: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2.</a:t>
            </a:r>
            <a:r>
              <a:rPr lang="zh-CN" altLang="en-US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得到有用数据的步骤较繁琐。</a:t>
            </a: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3.</a:t>
            </a:r>
            <a:r>
              <a:rPr lang="zh-CN" altLang="en-US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无法进行数据的可视化处理。</a:t>
            </a: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设计目标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610870" y="1078865"/>
            <a:ext cx="10515600" cy="4351338"/>
          </a:xfrm>
        </p:spPr>
        <p:txBody>
          <a:bodyPr>
            <a:no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400">
                <a:solidFill>
                  <a:schemeClr val="bg1"/>
                </a:solidFill>
                <a:sym typeface="Helvetica"/>
              </a:rPr>
              <a:t>1.</a:t>
            </a:r>
            <a:r>
              <a:rPr sz="2400">
                <a:solidFill>
                  <a:schemeClr val="bg1"/>
                </a:solidFill>
                <a:sym typeface="Helvetica"/>
              </a:rPr>
              <a:t>让</a:t>
            </a:r>
            <a:r>
              <a:rPr lang="en-US" sz="2400">
                <a:solidFill>
                  <a:schemeClr val="bg1"/>
                </a:solidFill>
                <a:sym typeface="Helvetica"/>
              </a:rPr>
              <a:t>J</a:t>
            </a:r>
            <a:r>
              <a:rPr sz="2400">
                <a:solidFill>
                  <a:schemeClr val="bg1"/>
                </a:solidFill>
                <a:sym typeface="Helvetica"/>
              </a:rPr>
              <a:t>ava层有知悉</a:t>
            </a:r>
            <a:r>
              <a:rPr lang="en-US" sz="2400">
                <a:solidFill>
                  <a:schemeClr val="bg1"/>
                </a:solidFill>
                <a:sym typeface="Helvetica"/>
              </a:rPr>
              <a:t>N</a:t>
            </a:r>
            <a:r>
              <a:rPr sz="2400">
                <a:solidFill>
                  <a:schemeClr val="bg1"/>
                </a:solidFill>
                <a:sym typeface="Helvetica"/>
              </a:rPr>
              <a:t>ative异常的通道</a:t>
            </a:r>
            <a:r>
              <a:rPr lang="en-US" sz="2400">
                <a:solidFill>
                  <a:schemeClr val="bg1"/>
                </a:solidFill>
                <a:sym typeface="Helvetica"/>
              </a:rPr>
              <a:t>:</a:t>
            </a:r>
            <a:endParaRPr lang="en-US" sz="2400">
              <a:solidFill>
                <a:schemeClr val="bg1"/>
              </a:solidFill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ea typeface="宋体" charset="0"/>
                <a:sym typeface="Helvetica"/>
              </a:rPr>
              <a:t>可以</a:t>
            </a:r>
            <a:r>
              <a:rPr lang="en-US" altLang="zh-CN" sz="2400">
                <a:solidFill>
                  <a:schemeClr val="bg1"/>
                </a:solidFill>
                <a:ea typeface="宋体" charset="0"/>
                <a:sym typeface="Helvetica"/>
              </a:rPr>
              <a:t>J</a:t>
            </a: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ava代码中通过回调得到</a:t>
            </a:r>
            <a:r>
              <a:rPr lang="en-US" altLang="zh-CN" sz="2400">
                <a:solidFill>
                  <a:schemeClr val="bg1"/>
                </a:solidFill>
                <a:ea typeface="宋体" charset="0"/>
                <a:sym typeface="Helvetica"/>
              </a:rPr>
              <a:t>N</a:t>
            </a: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ative异常的情况，在发生时对</a:t>
            </a:r>
            <a:r>
              <a:rPr lang="en-US" altLang="zh-CN" sz="2400">
                <a:solidFill>
                  <a:schemeClr val="bg1"/>
                </a:solidFill>
                <a:ea typeface="宋体" charset="0"/>
                <a:sym typeface="Helvetica"/>
              </a:rPr>
              <a:t>N</a:t>
            </a: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ative异常做出反应，而不是再次启动后去检测Breakpad是否有导出过minidump文件。</a:t>
            </a:r>
            <a:b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</a:br>
            <a:endParaRPr lang="zh-CN" sz="2400">
              <a:solidFill>
                <a:schemeClr val="bg1"/>
              </a:solidFill>
              <a:ea typeface="宋体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bg1"/>
                </a:solidFill>
                <a:ea typeface="宋体" charset="0"/>
                <a:sym typeface="Helvetica"/>
              </a:rPr>
              <a:t>2.</a:t>
            </a:r>
            <a:r>
              <a:rPr lang="zh-CN" altLang="en-US" sz="2400">
                <a:solidFill>
                  <a:schemeClr val="bg1"/>
                </a:solidFill>
                <a:sym typeface="Helvetica"/>
              </a:rPr>
              <a:t>运行时生成Native异常原因、Native和Java调用栈信息：</a:t>
            </a:r>
            <a:endParaRPr lang="zh-CN" altLang="en-US" sz="2400">
              <a:solidFill>
                <a:schemeClr val="bg1"/>
              </a:solidFill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sym typeface="Helvetica"/>
              </a:rPr>
              <a:t>由于使用</a:t>
            </a:r>
            <a:r>
              <a:rPr lang="en-US" altLang="zh-CN" sz="2400">
                <a:solidFill>
                  <a:schemeClr val="bg1"/>
                </a:solidFill>
                <a:sym typeface="Helvetica"/>
              </a:rPr>
              <a:t>so</a:t>
            </a:r>
            <a:r>
              <a:rPr lang="zh-CN" altLang="en-US" sz="2400">
                <a:solidFill>
                  <a:schemeClr val="bg1"/>
                </a:solidFill>
                <a:sym typeface="Helvetica"/>
              </a:rPr>
              <a:t>库不当导致的异常都可以快速定位分析出来。</a:t>
            </a:r>
            <a:endParaRPr lang="zh-CN" altLang="en-US" sz="2400">
              <a:solidFill>
                <a:schemeClr val="bg1"/>
              </a:solidFill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sym typeface="Helvetica"/>
              </a:rPr>
              <a:t>如果仍旧无法解决问题可以按需拉取</a:t>
            </a:r>
            <a:r>
              <a:rPr lang="en-US" altLang="zh-CN" sz="2400">
                <a:solidFill>
                  <a:schemeClr val="bg1"/>
                </a:solidFill>
                <a:sym typeface="Helvetica"/>
              </a:rPr>
              <a:t>minidump</a:t>
            </a:r>
            <a:r>
              <a:rPr lang="zh-CN" altLang="en-US" sz="2400">
                <a:solidFill>
                  <a:schemeClr val="bg1"/>
                </a:solidFill>
                <a:sym typeface="Helvetica"/>
              </a:rPr>
              <a:t>并提供给so库的开发者。（可以节省上传流量和仓储空间）</a:t>
            </a:r>
            <a:endParaRPr lang="zh-CN" altLang="en-US" sz="2400">
              <a:solidFill>
                <a:schemeClr val="bg1"/>
              </a:solidFill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监控系统可以对异常进行数据整理。</a:t>
            </a: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最终的效果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2644775" y="3018155"/>
            <a:ext cx="7669530" cy="821690"/>
          </a:xfrm>
        </p:spPr>
        <p:txBody>
          <a:bodyPr>
            <a:no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4800" b="1">
                <a:solidFill>
                  <a:schemeClr val="bg1"/>
                </a:solidFill>
                <a:latin typeface="Lantinghei SC Demibold" panose="02000000000000000000" charset="-122"/>
                <a:ea typeface="Lantinghei SC Demibold" panose="02000000000000000000" charset="-122"/>
                <a:cs typeface="Lantinghei SC Demibold" panose="02000000000000000000" charset="-122"/>
                <a:sym typeface="Helvetica"/>
              </a:rPr>
              <a:t>NativeCrash2Java</a:t>
            </a:r>
            <a:r>
              <a:rPr lang="zh-CN" altLang="en-US" sz="4800" b="1">
                <a:solidFill>
                  <a:schemeClr val="bg1"/>
                </a:solidFill>
                <a:latin typeface="Lantinghei SC Demibold" panose="02000000000000000000" charset="-122"/>
                <a:ea typeface="Lantinghei SC Demibold" panose="02000000000000000000" charset="-122"/>
                <a:cs typeface="Lantinghei SC Demibold" panose="02000000000000000000" charset="-122"/>
                <a:sym typeface="Helvetica"/>
              </a:rPr>
              <a:t>的效果</a:t>
            </a:r>
            <a:endParaRPr lang="zh-CN" altLang="en-US" sz="4800" b="1">
              <a:ln>
                <a:noFill/>
              </a:ln>
              <a:solidFill>
                <a:schemeClr val="bg1"/>
              </a:solidFill>
              <a:effectLst/>
              <a:uFillTx/>
              <a:latin typeface="Lantinghei SC Demibold" panose="02000000000000000000" charset="-122"/>
              <a:ea typeface="Lantinghei SC Demibold" panose="02000000000000000000" charset="-122"/>
              <a:cs typeface="Lantinghei SC Demibold" panose="02000000000000000000" charset="-122"/>
              <a:sym typeface="Helvetic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流程分析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3352165" y="3018155"/>
            <a:ext cx="7669530" cy="821690"/>
          </a:xfrm>
        </p:spPr>
        <p:txBody>
          <a:bodyPr>
            <a:noAutofit/>
          </a:bodyPr>
          <a:p>
            <a:pPr marL="0" marR="0" indent="0" algn="l" defTabSz="9144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</a:pPr>
            <a:r>
              <a:rPr lang="en-US" altLang="zh-CN" sz="4800" b="1">
                <a:solidFill>
                  <a:schemeClr val="bg1"/>
                </a:solidFill>
                <a:latin typeface="Lantinghei SC Demibold" panose="02000000000000000000" charset="-122"/>
                <a:ea typeface="Lantinghei SC Demibold" panose="02000000000000000000" charset="-122"/>
                <a:sym typeface="Helvetica"/>
              </a:rPr>
              <a:t>Breakpad</a:t>
            </a:r>
            <a:r>
              <a:rPr lang="zh-CN" altLang="en-US" sz="4800" b="1">
                <a:solidFill>
                  <a:schemeClr val="bg1"/>
                </a:solidFill>
                <a:latin typeface="Lantinghei SC Demibold" panose="02000000000000000000" charset="-122"/>
                <a:ea typeface="Lantinghei SC Demibold" panose="02000000000000000000" charset="-122"/>
                <a:sym typeface="Helvetica"/>
              </a:rPr>
              <a:t>流程分析</a:t>
            </a:r>
            <a:endParaRPr lang="zh-CN" altLang="en-US" sz="4800" b="1">
              <a:ln>
                <a:noFill/>
              </a:ln>
              <a:solidFill>
                <a:schemeClr val="bg1"/>
              </a:solidFill>
              <a:effectLst/>
              <a:uFillTx/>
              <a:latin typeface="Lantinghei SC Demibold" panose="02000000000000000000" charset="-122"/>
              <a:ea typeface="Lantinghei SC Demibold" panose="02000000000000000000" charset="-122"/>
              <a:cs typeface="Lantinghei SC Demibold" panose="02000000000000000000" charset="-122"/>
              <a:sym typeface="Helvetic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流程分析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30800" y="1513840"/>
            <a:ext cx="6649085" cy="435165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91185" y="1513840"/>
            <a:ext cx="4300855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1.当异常发生时系统会产生异常中断，如果是程序本身导致的异常，操作系统会通过信号机制将异常交给进程处理。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我们可以在进程中感知到异常的发生并处理。</a:t>
            </a:r>
            <a:endParaRPr lang="zh-CN" altLang="en-US">
              <a:ln>
                <a:noFill/>
              </a:ln>
              <a:solidFill>
                <a:schemeClr val="accent4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91185" y="3809365"/>
            <a:ext cx="419544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2.breakpad注册了信号处理函数，并交给了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ExceptionHandler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处理。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其应该有提供接口给我们注册处理</a:t>
            </a:r>
            <a:r>
              <a:rPr lang="en-US" altLang="zh-CN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handle</a:t>
            </a:r>
            <a:r>
              <a:rPr lang="zh-CN" altLang="en-US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，这可能是一个突破口。</a:t>
            </a:r>
            <a:endParaRPr lang="zh-CN" altLang="en-US">
              <a:ln>
                <a:noFill/>
              </a:ln>
              <a:solidFill>
                <a:schemeClr val="accent4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280660" y="1898015"/>
            <a:ext cx="6301105" cy="822325"/>
          </a:xfrm>
          <a:prstGeom prst="rect">
            <a:avLst/>
          </a:prstGeom>
          <a:noFill/>
          <a:ln w="28575" cmpd="sng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流程分析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30800" y="1513840"/>
            <a:ext cx="6649085" cy="435165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5304790" y="2522855"/>
            <a:ext cx="6301105" cy="822325"/>
          </a:xfrm>
          <a:prstGeom prst="rect">
            <a:avLst/>
          </a:prstGeom>
          <a:noFill/>
          <a:ln w="28575" cmpd="sng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91185" y="1704340"/>
            <a:ext cx="4382135" cy="4661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1.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fork后的子进程中除当前线程外其他线程都会没掉，保证现场不被破坏。</a:t>
            </a: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2.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breakpad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采用的是旁路思想：在不影响原有流程的情况下复制原有流程中的数据进行处理。</a:t>
            </a: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3.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如果我们在ExceptionHandle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r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中注册处理函数，我们就需要考虑这些问题，所以我不打算在ExceptionHandle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r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去注册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handler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。</a:t>
            </a: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280660" y="2227580"/>
            <a:ext cx="2106295" cy="3093085"/>
          </a:xfrm>
          <a:prstGeom prst="rect">
            <a:avLst/>
          </a:prstGeom>
          <a:noFill/>
          <a:ln w="28575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流程分析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30800" y="1513840"/>
            <a:ext cx="6649085" cy="435165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397875" y="4480560"/>
            <a:ext cx="2319655" cy="822325"/>
          </a:xfrm>
          <a:prstGeom prst="rect">
            <a:avLst/>
          </a:prstGeom>
          <a:noFill/>
          <a:ln w="28575" cmpd="sng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2550" y="1193165"/>
            <a:ext cx="5586730" cy="49923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1185" y="1774190"/>
            <a:ext cx="442785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solidFill>
                  <a:schemeClr val="bg1"/>
                </a:solidFill>
                <a:sym typeface="Helvetica"/>
              </a:rPr>
              <a:t>2.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 右图是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doDump()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产生的数据，它是一个栈中的所有数据：</a:t>
            </a:r>
            <a:br>
              <a:rPr lang="zh-CN" altLang="en-US">
                <a:solidFill>
                  <a:schemeClr val="bg1"/>
                </a:solidFill>
                <a:sym typeface="Helvetica"/>
              </a:rPr>
            </a:br>
            <a:br>
              <a:rPr lang="zh-CN" altLang="en-US">
                <a:solidFill>
                  <a:schemeClr val="bg1"/>
                </a:solidFill>
                <a:sym typeface="Helvetica"/>
              </a:rPr>
            </a:br>
            <a:endParaRPr lang="zh-CN" altLang="en-US">
              <a:solidFill>
                <a:schemeClr val="accent4"/>
              </a:solidFill>
              <a:sym typeface="Helvetic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91185" y="3020695"/>
            <a:ext cx="442785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solidFill>
                  <a:schemeClr val="accent4"/>
                </a:solidFill>
                <a:sym typeface="Helvetica"/>
              </a:rPr>
              <a:t>都是虚拟地址空间的逻辑地址，根本看不懂，所以采集数据这部分我们可能得自己做，源码中支持自定义采集器。</a:t>
            </a:r>
            <a:endParaRPr lang="zh-CN" altLang="en-US">
              <a:solidFill>
                <a:schemeClr val="accent4"/>
              </a:solidFill>
              <a:sym typeface="Helvetic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流程分析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30800" y="1513840"/>
            <a:ext cx="6649085" cy="435165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345680" y="5043170"/>
            <a:ext cx="3371850" cy="822325"/>
          </a:xfrm>
          <a:prstGeom prst="rect">
            <a:avLst/>
          </a:prstGeom>
          <a:noFill/>
          <a:ln w="28575" cmpd="sng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91185" y="1527810"/>
            <a:ext cx="4427855" cy="3830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solidFill>
                  <a:schemeClr val="bg1"/>
                </a:solidFill>
                <a:sym typeface="Helvetica"/>
              </a:rPr>
              <a:t>5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.子进程将数据捕获完写到文件后就结束了。</a:t>
            </a: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chemeClr val="accent4"/>
                </a:solidFill>
                <a:sym typeface="Helvetica"/>
              </a:rPr>
              <a:t>没有将子进程将捕获的数据传递给父进程。所以我们可以在</a:t>
            </a:r>
            <a:r>
              <a:rPr lang="en-US" altLang="zh-CN">
                <a:solidFill>
                  <a:schemeClr val="accent4"/>
                </a:solidFill>
                <a:sym typeface="Helvetica"/>
              </a:rPr>
              <a:t>fork</a:t>
            </a:r>
            <a:r>
              <a:rPr lang="zh-CN" altLang="en-US">
                <a:solidFill>
                  <a:schemeClr val="accent4"/>
                </a:solidFill>
                <a:sym typeface="Helvetica"/>
              </a:rPr>
              <a:t>前初始化好管道，子进程使用管道将数据传递给父进程。</a:t>
            </a: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chemeClr val="accent4"/>
                </a:solidFill>
                <a:sym typeface="Helvetica"/>
              </a:rPr>
              <a:t>没有通知</a:t>
            </a:r>
            <a:r>
              <a:rPr lang="en-US" altLang="zh-CN">
                <a:solidFill>
                  <a:schemeClr val="accent4"/>
                </a:solidFill>
                <a:sym typeface="Helvetica"/>
              </a:rPr>
              <a:t>Java</a:t>
            </a:r>
            <a:r>
              <a:rPr lang="zh-CN" altLang="en-US">
                <a:solidFill>
                  <a:schemeClr val="accent4"/>
                </a:solidFill>
                <a:sym typeface="Helvetica"/>
              </a:rPr>
              <a:t>层当前数据的采集结束。</a:t>
            </a:r>
            <a:endParaRPr lang="en-US" altLang="zh-CN">
              <a:solidFill>
                <a:schemeClr val="accent4"/>
              </a:solidFill>
              <a:sym typeface="Helvetic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30800" y="3853815"/>
            <a:ext cx="2214880" cy="1189355"/>
          </a:xfrm>
          <a:prstGeom prst="rect">
            <a:avLst/>
          </a:prstGeom>
          <a:noFill/>
          <a:ln w="28575" cmpd="sng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 flipH="1" flipV="1">
            <a:off x="7058025" y="4794250"/>
            <a:ext cx="756920" cy="740410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3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流程分析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1185" y="1527810"/>
            <a:ext cx="4427855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solidFill>
                  <a:schemeClr val="bg1"/>
                </a:solidFill>
                <a:sym typeface="Helvetica"/>
              </a:rPr>
              <a:t>6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.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ExceptionHandler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的头部声明了几个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Callback</a:t>
            </a:r>
            <a:r>
              <a:rPr lang="zh-CN" altLang="en-US">
                <a:solidFill>
                  <a:schemeClr val="bg1"/>
                </a:solidFill>
                <a:ea typeface="宋体" charset="0"/>
                <a:sym typeface="Helvetica"/>
              </a:rPr>
              <a:t>，这是采集结束的回调。</a:t>
            </a:r>
            <a:endParaRPr lang="zh-CN" altLang="en-US">
              <a:solidFill>
                <a:schemeClr val="bg1"/>
              </a:solidFill>
              <a:ea typeface="宋体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我们可以用</a:t>
            </a:r>
            <a:r>
              <a:rPr lang="en-US" altLang="zh-CN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JNI</a:t>
            </a:r>
            <a:r>
              <a:rPr lang="zh-CN" altLang="en-US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注册回调，将采集的异常数据传递给</a:t>
            </a:r>
            <a:r>
              <a:rPr lang="en-US" altLang="zh-CN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Java</a:t>
            </a:r>
            <a:r>
              <a:rPr lang="zh-CN" altLang="en-US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层。</a:t>
            </a:r>
            <a:endParaRPr lang="zh-CN" altLang="en-US">
              <a:ln>
                <a:noFill/>
              </a:ln>
              <a:solidFill>
                <a:schemeClr val="accent4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040" y="1527810"/>
            <a:ext cx="6741795" cy="4532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流程分析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1185" y="1527810"/>
            <a:ext cx="1118933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solidFill>
                  <a:schemeClr val="bg1"/>
                </a:solidFill>
                <a:sym typeface="Helvetica"/>
              </a:rPr>
              <a:t>7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.从流程上看，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breakpad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就是在崩溃线程上进行操作的，假设程序是发生了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oom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或者stack overflow导致的崩溃，那这些操作好像就不可能完成对吧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? </a:t>
            </a:r>
            <a:endParaRPr lang="en-US" altLang="zh-CN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solidFill>
                  <a:schemeClr val="bg1"/>
                </a:solidFill>
                <a:sym typeface="Helvetica"/>
              </a:rPr>
              <a:t>在ExceptionHandler初始化（悲观的）时做了如下操作：</a:t>
            </a: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" y="3047365"/>
            <a:ext cx="10871835" cy="33820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目录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1185" y="1811655"/>
            <a:ext cx="5599430" cy="3533140"/>
          </a:xfrm>
        </p:spPr>
        <p:txBody>
          <a:bodyPr>
            <a:normAutofit lnSpcReduction="20000"/>
          </a:bodyPr>
          <a:p>
            <a:pPr marL="34290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latin typeface="Microsoft YaHei Regular" panose="020B0502040204020203" charset="-122"/>
                <a:ea typeface="Microsoft YaHei Regular" panose="020B0502040204020203" charset="-122"/>
                <a:sym typeface="Helvetica"/>
              </a:rPr>
              <a:t>背景和痛点</a:t>
            </a:r>
            <a:endParaRPr kumimoji="0" lang="zh-CN" altLang="en-US" sz="2400" i="0" u="none" strike="noStrike" cap="none" spc="0" normalizeH="0" baseline="0">
              <a:solidFill>
                <a:schemeClr val="bg1"/>
              </a:solidFill>
              <a:latin typeface="Microsoft YaHei Regular" panose="020B0502040204020203" charset="-122"/>
              <a:ea typeface="Microsoft YaHei Regular" panose="020B0502040204020203" charset="-122"/>
              <a:sym typeface="Helvetica"/>
            </a:endParaRPr>
          </a:p>
          <a:p>
            <a:pPr marL="34290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latin typeface="Microsoft YaHei Regular" panose="020B0502040204020203" charset="-122"/>
                <a:ea typeface="Microsoft YaHei Regular" panose="020B0502040204020203" charset="-122"/>
                <a:sym typeface="Helvetica"/>
              </a:rPr>
              <a:t>业内方案</a:t>
            </a:r>
            <a:endParaRPr kumimoji="0" lang="zh-CN" altLang="en-US" sz="2400" i="0" u="none" strike="noStrike" cap="none" spc="0" normalizeH="0" baseline="0">
              <a:solidFill>
                <a:schemeClr val="bg1"/>
              </a:solidFill>
              <a:latin typeface="Microsoft YaHei Regular" panose="020B0502040204020203" charset="-122"/>
              <a:ea typeface="Microsoft YaHei Regular" panose="020B0502040204020203" charset="-122"/>
              <a:sym typeface="Helvetica"/>
            </a:endParaRPr>
          </a:p>
          <a:p>
            <a:pPr marL="34290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latin typeface="Microsoft YaHei Regular" panose="020B0502040204020203" charset="-122"/>
                <a:ea typeface="Microsoft YaHei Regular" panose="020B0502040204020203" charset="-122"/>
                <a:sym typeface="Helvetica"/>
              </a:rPr>
              <a:t>选择扩展Google Breakpad的原因</a:t>
            </a:r>
            <a:endParaRPr kumimoji="0" lang="zh-CN" altLang="en-US" sz="2400" i="0" u="none" strike="noStrike" cap="none" spc="0" normalizeH="0" baseline="0">
              <a:solidFill>
                <a:schemeClr val="bg1"/>
              </a:solidFill>
              <a:latin typeface="Microsoft YaHei Regular" panose="020B0502040204020203" charset="-122"/>
              <a:ea typeface="Microsoft YaHei Regular" panose="020B0502040204020203" charset="-122"/>
              <a:sym typeface="Helvetica"/>
            </a:endParaRPr>
          </a:p>
          <a:p>
            <a:pPr marL="34290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latin typeface="Microsoft YaHei Regular" panose="020B0502040204020203" charset="-122"/>
                <a:ea typeface="Microsoft YaHei Regular" panose="020B0502040204020203" charset="-122"/>
                <a:sym typeface="Helvetica"/>
              </a:rPr>
              <a:t>BANativeCrash2Java的使用和效果</a:t>
            </a:r>
            <a:endParaRPr kumimoji="0" lang="zh-CN" altLang="en-US" sz="2400" i="0" u="none" strike="noStrike" cap="none" spc="0" normalizeH="0" baseline="0">
              <a:solidFill>
                <a:schemeClr val="bg1"/>
              </a:solidFill>
              <a:latin typeface="Microsoft YaHei Regular" panose="020B0502040204020203" charset="-122"/>
              <a:ea typeface="Microsoft YaHei Regular" panose="020B0502040204020203" charset="-122"/>
              <a:sym typeface="Helvetica"/>
            </a:endParaRPr>
          </a:p>
          <a:p>
            <a:pPr marL="34290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latin typeface="Microsoft YaHei Regular" panose="020B0502040204020203" charset="-122"/>
                <a:ea typeface="Microsoft YaHei Regular" panose="020B0502040204020203" charset="-122"/>
                <a:sym typeface="Helvetica"/>
              </a:rPr>
              <a:t>Breakpad流程分析</a:t>
            </a:r>
            <a:endParaRPr kumimoji="0" lang="zh-CN" altLang="en-US" sz="2400" i="0" u="none" strike="noStrike" cap="none" spc="0" normalizeH="0" baseline="0">
              <a:solidFill>
                <a:schemeClr val="bg1"/>
              </a:solidFill>
              <a:latin typeface="Microsoft YaHei Regular" panose="020B0502040204020203" charset="-122"/>
              <a:ea typeface="Microsoft YaHei Regular" panose="020B0502040204020203" charset="-122"/>
              <a:sym typeface="Helvetica"/>
            </a:endParaRPr>
          </a:p>
          <a:p>
            <a:pPr marL="34290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latin typeface="Microsoft YaHei Regular" panose="020B0502040204020203" charset="-122"/>
                <a:ea typeface="Microsoft YaHei Regular" panose="020B0502040204020203" charset="-122"/>
                <a:sym typeface="Helvetica"/>
              </a:rPr>
              <a:t>功能点和实现过程</a:t>
            </a:r>
            <a:endParaRPr kumimoji="0" lang="zh-CN" altLang="en-US" sz="2400" i="0" u="none" strike="noStrike" cap="none" spc="0" normalizeH="0" baseline="0">
              <a:solidFill>
                <a:schemeClr val="bg1"/>
              </a:solidFill>
              <a:latin typeface="Microsoft YaHei Regular" panose="020B0502040204020203" charset="-122"/>
              <a:ea typeface="Microsoft YaHei Regular" panose="020B0502040204020203" charset="-122"/>
              <a:sym typeface="Helvetica"/>
            </a:endParaRPr>
          </a:p>
          <a:p>
            <a:pPr marL="342900" marR="0" indent="-3429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latin typeface="Microsoft YaHei Regular" panose="020B0502040204020203" charset="-122"/>
                <a:ea typeface="Microsoft YaHei Regular" panose="020B0502040204020203" charset="-122"/>
                <a:sym typeface="Helvetica"/>
              </a:rPr>
              <a:t>兼容性和存在的问题</a:t>
            </a:r>
            <a:endParaRPr lang="zh-CN" altLang="en-US" sz="2400">
              <a:solidFill>
                <a:schemeClr val="bg1"/>
              </a:solidFill>
              <a:latin typeface="Microsoft YaHei Regular" panose="020B0502040204020203" charset="-122"/>
              <a:ea typeface="Microsoft YaHei Regular" panose="020B0502040204020203" charset="-122"/>
              <a:sym typeface="Helvetica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设计思路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80280" y="2903220"/>
            <a:ext cx="2631440" cy="10509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R="0" algn="l" defTabSz="9144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</a:pPr>
            <a:r>
              <a:rPr lang="zh-CN" altLang="en-US" sz="48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Demibold" panose="02000000000000000000" charset="-122"/>
                <a:ea typeface="Lantinghei SC Demibold" panose="02000000000000000000" charset="-122"/>
                <a:cs typeface="+mj-cs"/>
                <a:sym typeface="Helvetica"/>
              </a:rPr>
              <a:t>设计思路</a:t>
            </a:r>
            <a:endParaRPr lang="zh-CN" altLang="en-US" sz="4800" b="1">
              <a:ln>
                <a:noFill/>
              </a:ln>
              <a:solidFill>
                <a:schemeClr val="bg1"/>
              </a:solidFill>
              <a:effectLst/>
              <a:uFillTx/>
              <a:latin typeface="Lantinghei SC Demibold" panose="02000000000000000000" charset="-122"/>
              <a:ea typeface="Lantinghei SC Demibold" panose="02000000000000000000" charset="-122"/>
              <a:cs typeface="+mj-cs"/>
              <a:sym typeface="Helvetic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设计思路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91185" y="1079500"/>
            <a:ext cx="11188700" cy="47078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思路：</a:t>
            </a:r>
            <a:endParaRPr kumimoji="0" lang="en-US" altLang="zh-CN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1.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为了不破坏环境以及在一个安全的环境下进行采集 ，可以在子进程中的doDump中进行处理。</a:t>
            </a: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2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.breakpad在复制了子进程后，依然保留了父进程的环境，所以我们可以在handleSignal中，clone前初始化好和子进程通信的无名管道，用于子进程返回数据。</a:t>
            </a: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3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.我们在子进程的doDump方法中将数据处理完，再通过管道将数据返回给父进程。</a:t>
            </a: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4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.父进程再通过的回调将数据给到</a:t>
            </a: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JNI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层，</a:t>
            </a: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JNI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层再将数据回调给到</a:t>
            </a: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ava层。</a:t>
            </a:r>
            <a:endParaRPr lang="zh-CN" altLang="en-US" sz="20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流程设计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8535" y="1078865"/>
            <a:ext cx="8065770" cy="564007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功能点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45380" y="2903855"/>
            <a:ext cx="2019300" cy="10509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R="0" algn="l" defTabSz="9144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</a:pPr>
            <a:r>
              <a:rPr lang="zh-CN" altLang="en-US" sz="48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Demibold" panose="02000000000000000000" charset="-122"/>
                <a:ea typeface="Lantinghei SC Demibold" panose="02000000000000000000" charset="-122"/>
                <a:cs typeface="+mj-cs"/>
                <a:sym typeface="Helvetica"/>
              </a:rPr>
              <a:t>功能点</a:t>
            </a:r>
            <a:endParaRPr lang="zh-CN" altLang="en-US" sz="4800" b="1">
              <a:ln>
                <a:noFill/>
              </a:ln>
              <a:solidFill>
                <a:schemeClr val="bg1"/>
              </a:solidFill>
              <a:effectLst/>
              <a:uFillTx/>
              <a:latin typeface="Lantinghei SC Demibold" panose="02000000000000000000" charset="-122"/>
              <a:ea typeface="Lantinghei SC Demibold" panose="02000000000000000000" charset="-122"/>
              <a:cs typeface="+mj-cs"/>
              <a:sym typeface="Helvetic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功能点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540" y="1078865"/>
            <a:ext cx="9121140" cy="556450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功能点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556000" y="3002915"/>
            <a:ext cx="5080000" cy="10509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R="0" algn="l" defTabSz="9144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</a:pPr>
            <a:r>
              <a:rPr lang="zh-CN" altLang="en-US" sz="48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Demibold" panose="02000000000000000000" charset="-122"/>
                <a:ea typeface="Lantinghei SC Demibold" panose="02000000000000000000" charset="-122"/>
                <a:cs typeface="+mj-cs"/>
                <a:sym typeface="Helvetica"/>
              </a:rPr>
              <a:t>功能点的实现过程</a:t>
            </a:r>
            <a:endParaRPr lang="zh-CN" altLang="en-US" sz="4800" b="1">
              <a:ln>
                <a:noFill/>
              </a:ln>
              <a:solidFill>
                <a:schemeClr val="bg1"/>
              </a:solidFill>
              <a:effectLst/>
              <a:uFillTx/>
              <a:latin typeface="Lantinghei SC Demibold" panose="02000000000000000000" charset="-122"/>
              <a:ea typeface="Lantinghei SC Demibold" panose="02000000000000000000" charset="-122"/>
              <a:cs typeface="+mj-cs"/>
              <a:sym typeface="Helvetic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en-US" altLang="zh-CN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JNI</a:t>
            </a:r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回调</a:t>
            </a:r>
            <a:r>
              <a:rPr lang="en-US" altLang="zh-CN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JAVA</a:t>
            </a:r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机制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0550" y="1078865"/>
            <a:ext cx="11188700" cy="2445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Bold" charset="0"/>
                <a:ea typeface="+mj-ea"/>
                <a:cs typeface="Helvetica Bold" charset="0"/>
                <a:sym typeface="Helvetica"/>
              </a:rPr>
              <a:t>通过</a:t>
            </a:r>
            <a:r>
              <a:rPr lang="en-US" altLang="zh-CN" sz="24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Bold" charset="0"/>
                <a:ea typeface="+mj-ea"/>
                <a:cs typeface="Helvetica Bold" charset="0"/>
                <a:sym typeface="Helvetica"/>
              </a:rPr>
              <a:t>JNI</a:t>
            </a:r>
            <a:r>
              <a:rPr lang="zh-CN" altLang="en-US" sz="24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Bold" charset="0"/>
                <a:ea typeface="+mj-ea"/>
                <a:cs typeface="Helvetica Bold" charset="0"/>
                <a:sym typeface="Helvetica"/>
              </a:rPr>
              <a:t>回调</a:t>
            </a:r>
            <a:r>
              <a:rPr lang="en-US" altLang="zh-CN" sz="24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Bold" charset="0"/>
                <a:ea typeface="+mj-ea"/>
                <a:cs typeface="Helvetica Bold" charset="0"/>
                <a:sym typeface="Helvetica"/>
              </a:rPr>
              <a:t>J</a:t>
            </a:r>
            <a:r>
              <a:rPr lang="zh-CN" altLang="en-US" sz="24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Bold" charset="0"/>
                <a:ea typeface="+mj-ea"/>
                <a:cs typeface="Helvetica Bold" charset="0"/>
                <a:sym typeface="Helvetica"/>
              </a:rPr>
              <a:t>ava方法。</a:t>
            </a:r>
            <a:endParaRPr kumimoji="0" lang="zh-CN" altLang="en-US" b="1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Bold" charset="0"/>
              <a:ea typeface="+mj-ea"/>
              <a:cs typeface="Helvetica Bold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1.当异常发生时，进程处于不安全状态，会导致我们做很多操作都会失败，包括通过</a:t>
            </a: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JNI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调用</a:t>
            </a: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ava方法。虽然</a:t>
            </a: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breakpad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处理了， 但是实际测试中发现：如果在异常线程中进行</a:t>
            </a: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JNI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调用</a:t>
            </a: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Java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方法，在一些机型上会失败。</a:t>
            </a:r>
            <a:endParaRPr lang="zh-CN" altLang="en-US" sz="20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宋体" charset="0"/>
              <a:cs typeface="+mj-cs"/>
              <a:sym typeface="Helvetic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90550" y="3888105"/>
            <a:ext cx="1118870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2.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我们可以模仿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breakpad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的处理方式：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悲观的认为异常一定会发生，在一开始就创建好一个回调线程，然后用信号量保证崩溃线程和回调线程的同步问题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en-US" altLang="zh-CN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JNI</a:t>
            </a:r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回调</a:t>
            </a:r>
            <a:r>
              <a:rPr lang="en-US" altLang="zh-CN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JAVA</a:t>
            </a:r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机制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895" y="1078865"/>
            <a:ext cx="8233410" cy="541083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采集</a:t>
            </a:r>
            <a:r>
              <a:rPr lang="en-US" altLang="zh-CN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JAVA</a:t>
            </a:r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异常线程栈数据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16250" y="3002915"/>
            <a:ext cx="6159500" cy="10509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R="0" algn="l" defTabSz="9144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</a:pPr>
            <a:r>
              <a:rPr lang="zh-CN" altLang="en-US" sz="48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Demibold" panose="02000000000000000000" charset="-122"/>
                <a:ea typeface="Lantinghei SC Demibold" panose="02000000000000000000" charset="-122"/>
                <a:cs typeface="+mj-cs"/>
                <a:sym typeface="Helvetica"/>
              </a:rPr>
              <a:t>采集</a:t>
            </a:r>
            <a:r>
              <a:rPr lang="en-US" altLang="zh-CN" sz="48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Demibold" panose="02000000000000000000" charset="-122"/>
                <a:ea typeface="Lantinghei SC Demibold" panose="02000000000000000000" charset="-122"/>
                <a:cs typeface="+mj-cs"/>
                <a:sym typeface="Helvetica"/>
              </a:rPr>
              <a:t>JAVA</a:t>
            </a:r>
            <a:r>
              <a:rPr lang="zh-CN" altLang="en-US" sz="48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Demibold" panose="02000000000000000000" charset="-122"/>
                <a:ea typeface="Lantinghei SC Demibold" panose="02000000000000000000" charset="-122"/>
                <a:cs typeface="+mj-cs"/>
                <a:sym typeface="Helvetica"/>
              </a:rPr>
              <a:t>线程栈数据</a:t>
            </a:r>
            <a:endParaRPr lang="zh-CN" altLang="en-US" sz="4800" b="1">
              <a:ln>
                <a:noFill/>
              </a:ln>
              <a:solidFill>
                <a:schemeClr val="bg1"/>
              </a:solidFill>
              <a:effectLst/>
              <a:uFillTx/>
              <a:latin typeface="Lantinghei SC Demibold" panose="02000000000000000000" charset="-122"/>
              <a:ea typeface="Lantinghei SC Demibold" panose="02000000000000000000" charset="-122"/>
              <a:cs typeface="+mj-cs"/>
              <a:sym typeface="Helvetic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采集</a:t>
            </a:r>
            <a:r>
              <a:rPr lang="en-US" altLang="zh-CN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JAVA</a:t>
            </a:r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异常线程栈数据</a:t>
            </a:r>
            <a:endParaRPr lang="en-US" altLang="zh-CN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4610" y="1305560"/>
            <a:ext cx="6645275" cy="11626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610" y="2809875"/>
            <a:ext cx="6590665" cy="37388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1185" y="1471295"/>
            <a:ext cx="4398645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1.J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ava可以在任意线程获取所有线程的栈信息，我们在回调线程中通过线程id或者线程名称匹配过滤出异常线程，然后获取异常线程的栈信息。</a:t>
            </a:r>
            <a:endParaRPr lang="zh-CN" altLang="en-US" sz="20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2.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在回调线程不会破坏原本栈环境，且不需要担心</a:t>
            </a:r>
            <a:r>
              <a:rPr lang="en-US" altLang="zh-CN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Java</a:t>
            </a:r>
            <a:r>
              <a:rPr lang="zh-CN" altLang="en-US" sz="20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异常线程中 “将要发生的” 栈溢出。</a:t>
            </a:r>
            <a:endParaRPr lang="zh-CN" altLang="en-US" sz="20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背景和痛点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1185" y="1367790"/>
            <a:ext cx="10881360" cy="4865370"/>
          </a:xfrm>
        </p:spPr>
        <p:txBody>
          <a:bodyPr>
            <a:normAutofit fontScale="70000"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855" b="1">
                <a:solidFill>
                  <a:schemeClr val="bg1"/>
                </a:solidFill>
                <a:latin typeface="Helvetica Regular" charset="0"/>
                <a:cs typeface="Helvetica Regular" charset="0"/>
                <a:sym typeface="Helvetica"/>
              </a:rPr>
              <a:t>1.</a:t>
            </a:r>
            <a:r>
              <a:rPr lang="en-US" altLang="zh-CN" sz="2855" b="1">
                <a:solidFill>
                  <a:schemeClr val="bg1"/>
                </a:solidFill>
                <a:latin typeface="Helvetica Regular" charset="0"/>
                <a:cs typeface="Helvetica Regular" charset="0"/>
                <a:sym typeface="Helvetica"/>
              </a:rPr>
              <a:t>J</a:t>
            </a:r>
            <a:r>
              <a:rPr lang="zh-CN" altLang="en-US" sz="2855" b="1">
                <a:solidFill>
                  <a:schemeClr val="bg1"/>
                </a:solidFill>
                <a:latin typeface="Helvetica Regular" charset="0"/>
                <a:cs typeface="Helvetica Regular" charset="0"/>
                <a:sym typeface="Helvetica"/>
              </a:rPr>
              <a:t>ava层无法感知</a:t>
            </a:r>
            <a:r>
              <a:rPr lang="en-US" altLang="zh-CN" sz="2855" b="1">
                <a:solidFill>
                  <a:schemeClr val="bg1"/>
                </a:solidFill>
                <a:latin typeface="Helvetica Regular" charset="0"/>
                <a:cs typeface="Helvetica Regular" charset="0"/>
                <a:sym typeface="Helvetica"/>
              </a:rPr>
              <a:t>N</a:t>
            </a:r>
            <a:r>
              <a:rPr lang="zh-CN" altLang="en-US" sz="2855" b="1">
                <a:solidFill>
                  <a:schemeClr val="bg1"/>
                </a:solidFill>
                <a:latin typeface="Helvetica Regular" charset="0"/>
                <a:cs typeface="Helvetica Regular" charset="0"/>
                <a:sym typeface="Helvetica"/>
              </a:rPr>
              <a:t>ative层so库的异常怎么办？</a:t>
            </a:r>
            <a:endParaRPr lang="zh-CN" altLang="en-US" sz="2285">
              <a:solidFill>
                <a:schemeClr val="bg1"/>
              </a:solidFill>
              <a:latin typeface="Helvetica Regular" charset="0"/>
              <a:cs typeface="Helvetica Regular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57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在正式环境中我们接入的</a:t>
            </a:r>
            <a:r>
              <a:rPr lang="en-US" altLang="zh-CN" sz="257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so</a:t>
            </a:r>
            <a:r>
              <a:rPr lang="zh-CN" altLang="en-US" sz="257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库发生了错误，导致应用直接被系统杀了，正常情况下我们无法在</a:t>
            </a:r>
            <a:r>
              <a:rPr lang="en-US" altLang="zh-CN" sz="257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Java</a:t>
            </a:r>
            <a:r>
              <a:rPr lang="zh-CN" altLang="en-US" sz="257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代码中捕获这类异常，就无法提前的监控到这些异常。</a:t>
            </a:r>
            <a:endParaRPr kumimoji="0" lang="zh-CN" altLang="en-US" sz="2285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Regular" charset="0"/>
              <a:ea typeface="+mj-ea"/>
              <a:cs typeface="Helvetica Regular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285" b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Regular" charset="0"/>
              <a:ea typeface="+mj-ea"/>
              <a:cs typeface="Helvetica Regular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855" b="1">
                <a:solidFill>
                  <a:schemeClr val="bg1"/>
                </a:solidFill>
                <a:latin typeface="Helvetica Regular" charset="0"/>
                <a:cs typeface="Helvetica Regular" charset="0"/>
                <a:sym typeface="Helvetica"/>
              </a:rPr>
              <a:t>2.</a:t>
            </a:r>
            <a:r>
              <a:rPr lang="en-US" altLang="zh-CN" sz="2855" b="1">
                <a:solidFill>
                  <a:schemeClr val="bg1"/>
                </a:solidFill>
                <a:latin typeface="Helvetica Regular" charset="0"/>
                <a:cs typeface="Helvetica Regular" charset="0"/>
                <a:sym typeface="Helvetica"/>
              </a:rPr>
              <a:t>N</a:t>
            </a:r>
            <a:r>
              <a:rPr lang="zh-CN" altLang="en-US" sz="2855" b="1">
                <a:solidFill>
                  <a:schemeClr val="bg1"/>
                </a:solidFill>
                <a:latin typeface="Helvetica Regular" charset="0"/>
                <a:cs typeface="Helvetica Regular" charset="0"/>
                <a:sym typeface="Helvetica"/>
              </a:rPr>
              <a:t>ative异常时的堆栈信息怎么获取？</a:t>
            </a:r>
            <a:endParaRPr lang="zh-CN" altLang="en-US" sz="2285">
              <a:solidFill>
                <a:schemeClr val="bg1"/>
              </a:solidFill>
              <a:latin typeface="Helvetica Regular" charset="0"/>
              <a:cs typeface="Helvetica Regular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570">
                <a:solidFill>
                  <a:schemeClr val="accent4"/>
                </a:solidFill>
                <a:sym typeface="Helvetica"/>
              </a:rPr>
              <a:t>用户反馈应用崩溃，在你了解到了客户的操作步骤后，可以定位出是哪个</a:t>
            </a:r>
            <a:r>
              <a:rPr lang="en-US" altLang="zh-CN" sz="2570">
                <a:solidFill>
                  <a:schemeClr val="accent4"/>
                </a:solidFill>
                <a:sym typeface="Helvetica"/>
              </a:rPr>
              <a:t>so</a:t>
            </a:r>
            <a:r>
              <a:rPr lang="zh-CN" altLang="en-US" sz="2570">
                <a:solidFill>
                  <a:schemeClr val="accent4"/>
                </a:solidFill>
                <a:sym typeface="Helvetica"/>
              </a:rPr>
              <a:t>库发生了异常，但是你无法复现异常，无法获取对应的异常信息提供给</a:t>
            </a:r>
            <a:r>
              <a:rPr lang="en-US" altLang="zh-CN" sz="2570">
                <a:solidFill>
                  <a:schemeClr val="accent4"/>
                </a:solidFill>
                <a:sym typeface="Helvetica"/>
              </a:rPr>
              <a:t>so</a:t>
            </a:r>
            <a:r>
              <a:rPr lang="zh-CN" altLang="en-US" sz="2570">
                <a:solidFill>
                  <a:schemeClr val="accent4"/>
                </a:solidFill>
                <a:sym typeface="Helvetica"/>
              </a:rPr>
              <a:t>开发者。</a:t>
            </a:r>
            <a:endParaRPr kumimoji="0" lang="zh-CN" altLang="en-US" sz="2285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Regular" charset="0"/>
              <a:ea typeface="+mj-ea"/>
              <a:cs typeface="Helvetica Regular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285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Regular" charset="0"/>
              <a:ea typeface="+mj-ea"/>
              <a:cs typeface="Helvetica Regular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855" b="1">
                <a:solidFill>
                  <a:schemeClr val="bg1"/>
                </a:solidFill>
                <a:latin typeface="Helvetica Regular" charset="0"/>
                <a:cs typeface="Helvetica Regular" charset="0"/>
                <a:sym typeface="Helvetica"/>
              </a:rPr>
              <a:t>3.多个so库的异常如何监控？</a:t>
            </a:r>
            <a:endParaRPr lang="zh-CN" altLang="en-US" sz="2285">
              <a:solidFill>
                <a:schemeClr val="bg1"/>
              </a:solidFill>
              <a:latin typeface="Helvetica Regular" charset="0"/>
              <a:cs typeface="Helvetica Regular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570">
                <a:solidFill>
                  <a:schemeClr val="accent4"/>
                </a:solidFill>
                <a:sym typeface="Helvetica"/>
              </a:rPr>
              <a:t>我们假设</a:t>
            </a:r>
            <a:r>
              <a:rPr lang="en-US" altLang="zh-CN" sz="2570">
                <a:solidFill>
                  <a:schemeClr val="accent4"/>
                </a:solidFill>
                <a:sym typeface="Helvetica"/>
              </a:rPr>
              <a:t>so</a:t>
            </a:r>
            <a:r>
              <a:rPr lang="zh-CN" altLang="en-US" sz="2570">
                <a:solidFill>
                  <a:schemeClr val="accent4"/>
                </a:solidFill>
                <a:sym typeface="Helvetica"/>
              </a:rPr>
              <a:t>库的作者有记录日志，我们可以读取他们的日志文件，但我们要是接了多个</a:t>
            </a:r>
            <a:r>
              <a:rPr lang="en-US" altLang="zh-CN" sz="2570">
                <a:solidFill>
                  <a:schemeClr val="accent4"/>
                </a:solidFill>
                <a:sym typeface="Helvetica"/>
              </a:rPr>
              <a:t>so</a:t>
            </a:r>
            <a:r>
              <a:rPr lang="zh-CN" altLang="en-US" sz="2570">
                <a:solidFill>
                  <a:schemeClr val="accent4"/>
                </a:solidFill>
                <a:sym typeface="Helvetica"/>
              </a:rPr>
              <a:t>库怎么办？其他</a:t>
            </a:r>
            <a:r>
              <a:rPr lang="en-US" altLang="zh-CN" sz="2570">
                <a:solidFill>
                  <a:schemeClr val="accent4"/>
                </a:solidFill>
                <a:sym typeface="Helvetica"/>
              </a:rPr>
              <a:t>so</a:t>
            </a:r>
            <a:r>
              <a:rPr lang="zh-CN" altLang="en-US" sz="2570">
                <a:solidFill>
                  <a:schemeClr val="accent4"/>
                </a:solidFill>
                <a:sym typeface="Helvetica"/>
              </a:rPr>
              <a:t>库的日志路径和存储形式怎么保证？</a:t>
            </a:r>
            <a:endParaRPr lang="zh-CN" altLang="en-US" sz="2570">
              <a:ln>
                <a:noFill/>
              </a:ln>
              <a:solidFill>
                <a:schemeClr val="accent4"/>
              </a:solidFill>
              <a:effectLst/>
              <a:uFillTx/>
              <a:latin typeface="Helvetica Regular" charset="0"/>
              <a:ea typeface="+mj-ea"/>
              <a:cs typeface="Helvetica Regular" charset="0"/>
              <a:sym typeface="Helvetica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采集</a:t>
            </a:r>
            <a:r>
              <a:rPr lang="en-US" altLang="zh-CN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Native</a:t>
            </a:r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线程栈和符号还原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33700" y="2639060"/>
            <a:ext cx="5895340" cy="1579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4400" b="1">
                <a:solidFill>
                  <a:schemeClr val="bg1"/>
                </a:solidFill>
                <a:latin typeface="Lantinghei SC Demibold" panose="02000000000000000000" charset="-122"/>
                <a:ea typeface="Lantinghei SC Demibold" panose="02000000000000000000" charset="-122"/>
                <a:sym typeface="+mn-ea"/>
              </a:rPr>
              <a:t>获取Naitve线程栈数据</a:t>
            </a:r>
            <a:endParaRPr lang="zh-CN" altLang="en-US" sz="4400" b="1">
              <a:solidFill>
                <a:schemeClr val="bg1"/>
              </a:solidFill>
              <a:latin typeface="Lantinghei SC Demibold" panose="02000000000000000000" charset="-122"/>
              <a:ea typeface="Lantinghei SC Demibold" panose="02000000000000000000" charset="-122"/>
              <a:sym typeface="+mn-ea"/>
            </a:endParaRPr>
          </a:p>
          <a:p>
            <a:pPr algn="ctr">
              <a:lnSpc>
                <a:spcPct val="110000"/>
              </a:lnSpc>
            </a:pPr>
            <a:r>
              <a:rPr lang="zh-CN" altLang="en-US" sz="4400" b="1">
                <a:solidFill>
                  <a:schemeClr val="bg1"/>
                </a:solidFill>
                <a:latin typeface="Lantinghei SC Demibold" panose="02000000000000000000" charset="-122"/>
                <a:ea typeface="Lantinghei SC Demibold" panose="02000000000000000000" charset="-122"/>
                <a:sym typeface="+mn-ea"/>
              </a:rPr>
              <a:t>并进行符号还原</a:t>
            </a:r>
            <a:endParaRPr lang="zh-CN" altLang="en-US" sz="4400" b="1">
              <a:solidFill>
                <a:schemeClr val="bg1"/>
              </a:solidFill>
              <a:latin typeface="Lantinghei SC Demibold" panose="02000000000000000000" charset="-122"/>
              <a:ea typeface="Lantinghei SC Demibold" panose="020000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栈回溯原理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515" y="1473200"/>
            <a:ext cx="7278370" cy="48882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1185" y="1473200"/>
            <a:ext cx="366712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chemeClr val="bg1"/>
                </a:solidFill>
                <a:sym typeface="Helvetica"/>
              </a:rPr>
              <a:t>1.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可以从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pc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寄存器读取当前执行的位置。（信号处理函数的参数有带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pc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值）</a:t>
            </a:r>
            <a:br>
              <a:rPr lang="zh-CN" altLang="en-US">
                <a:solidFill>
                  <a:schemeClr val="bg1"/>
                </a:solidFill>
                <a:sym typeface="Helvetica"/>
              </a:rPr>
            </a:br>
            <a:r>
              <a:rPr lang="en-US" altLang="zh-CN">
                <a:solidFill>
                  <a:schemeClr val="bg1"/>
                </a:solidFill>
                <a:sym typeface="Helvetica"/>
              </a:rPr>
              <a:t>	</a:t>
            </a:r>
            <a:endParaRPr lang="en-US" altLang="zh-CN">
              <a:solidFill>
                <a:schemeClr val="bg1"/>
              </a:solidFill>
              <a:sym typeface="Helvetic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1185" y="2967990"/>
            <a:ext cx="341947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sym typeface="Helvetica"/>
              </a:rPr>
              <a:t>2.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回溯栈帧，上一个执行的位置就是当前栈帧记录的返回地址。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91185" y="4244975"/>
            <a:ext cx="342011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sym typeface="Helvetica"/>
              </a:rPr>
              <a:t>3.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拿到虚拟地址后读取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so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库进行符号还原。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符号还原原理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330" y="2858770"/>
            <a:ext cx="7719060" cy="36988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0550" y="1252220"/>
            <a:ext cx="1118870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>
                <a:solidFill>
                  <a:schemeClr val="bg1"/>
                </a:solidFill>
                <a:latin typeface="Helvetica Bold" charset="0"/>
                <a:sym typeface="Helvetica"/>
              </a:rPr>
              <a:t>为什么能还原符号？</a:t>
            </a:r>
            <a:endParaRPr lang="zh-CN" altLang="en-US" b="1">
              <a:solidFill>
                <a:schemeClr val="bg1"/>
              </a:solidFill>
              <a:latin typeface="Helvetica Bold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solidFill>
                  <a:schemeClr val="bg1"/>
                </a:solidFill>
                <a:sym typeface="Helvetica"/>
              </a:rPr>
              <a:t>每一个生成的elf文件（这里我们指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so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库）都有符号表，符号表中的符号和源码中的变量名和函数名是一一对应的，因此我们可以进行符号还原。通过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nm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命令输出符号表如下图：</a:t>
            </a:r>
            <a:endParaRPr lang="zh-CN" altLang="en-US">
              <a:solidFill>
                <a:schemeClr val="bg1"/>
              </a:solidFill>
              <a:sym typeface="Helvetic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符号还原原理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0550" y="1252220"/>
            <a:ext cx="111887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solidFill>
                  <a:schemeClr val="bg1"/>
                </a:solidFill>
                <a:sym typeface="Helvetica"/>
              </a:rPr>
              <a:t>如果在编译时使用了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strip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工具对elf文件进行瘦身，符号表会被去掉，但是动态链接库（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.so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），还是会有动态符号的。</a:t>
            </a:r>
            <a:endParaRPr lang="zh-CN" altLang="en-US">
              <a:solidFill>
                <a:schemeClr val="bg1"/>
              </a:solidFill>
              <a:sym typeface="Helvetic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945" y="3792855"/>
            <a:ext cx="7239635" cy="10033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245" y="5050790"/>
            <a:ext cx="7265035" cy="10922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245" y="2347595"/>
            <a:ext cx="4756785" cy="1148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符号还原原理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0550" y="1252220"/>
            <a:ext cx="11188700" cy="3830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>
                <a:solidFill>
                  <a:schemeClr val="bg1"/>
                </a:solidFill>
                <a:latin typeface="Helvetica Bold" charset="0"/>
                <a:cs typeface="Helvetica Bold" charset="0"/>
                <a:sym typeface="Helvetica"/>
              </a:rPr>
              <a:t>如果是静态链接（</a:t>
            </a:r>
            <a:r>
              <a:rPr lang="en-US" altLang="zh-CN" b="1">
                <a:solidFill>
                  <a:schemeClr val="bg1"/>
                </a:solidFill>
                <a:latin typeface="Helvetica Bold" charset="0"/>
                <a:cs typeface="Helvetica Bold" charset="0"/>
                <a:sym typeface="Helvetica"/>
              </a:rPr>
              <a:t>.a</a:t>
            </a:r>
            <a:r>
              <a:rPr lang="zh-CN" altLang="en-US" b="1">
                <a:solidFill>
                  <a:schemeClr val="bg1"/>
                </a:solidFill>
                <a:latin typeface="Helvetica Bold" charset="0"/>
                <a:cs typeface="Helvetica Bold" charset="0"/>
                <a:sym typeface="Helvetica"/>
              </a:rPr>
              <a:t>结尾）的瘦身呢？</a:t>
            </a: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solidFill>
                  <a:schemeClr val="bg1"/>
                </a:solidFill>
                <a:sym typeface="Helvetica"/>
              </a:rPr>
              <a:t>1.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要求不瘦身。</a:t>
            </a: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solidFill>
                  <a:schemeClr val="bg1"/>
                </a:solidFill>
                <a:sym typeface="Helvetica"/>
              </a:rPr>
              <a:t>2.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使用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minidump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文件。</a:t>
            </a: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chemeClr val="bg1"/>
                </a:solidFill>
                <a:sym typeface="Helvetica"/>
              </a:rPr>
              <a:t>上传带符号表的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elf</a:t>
            </a:r>
            <a:r>
              <a:rPr lang="zh-CN" altLang="en-US">
                <a:solidFill>
                  <a:schemeClr val="bg1"/>
                </a:solidFill>
                <a:sym typeface="Helvetica"/>
              </a:rPr>
              <a:t>文件，由服务器进行解析。</a:t>
            </a: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chemeClr val="bg1"/>
                </a:solidFill>
                <a:sym typeface="Helvetica"/>
              </a:rPr>
              <a:t>人工解析</a:t>
            </a: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>
              <a:solidFill>
                <a:schemeClr val="bg1"/>
              </a:solidFill>
              <a:sym typeface="Helvetic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470" y="1078865"/>
            <a:ext cx="5160645" cy="5341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使用工具回溯和还原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1185" y="1252220"/>
            <a:ext cx="1118870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>
                <a:solidFill>
                  <a:schemeClr val="bg1"/>
                </a:solidFill>
                <a:sym typeface="Helvetica"/>
              </a:rPr>
              <a:t>有现成的回溯工具：</a:t>
            </a:r>
            <a:r>
              <a:rPr>
                <a:solidFill>
                  <a:schemeClr val="bg1"/>
                </a:solidFill>
                <a:sym typeface="Helvetica"/>
              </a:rPr>
              <a:t>libUnwind</a:t>
            </a:r>
            <a:r>
              <a:rPr lang="en-US">
                <a:solidFill>
                  <a:schemeClr val="bg1"/>
                </a:solidFill>
                <a:sym typeface="Helvetica"/>
              </a:rPr>
              <a:t>.so </a:t>
            </a:r>
            <a:r>
              <a:rPr>
                <a:solidFill>
                  <a:schemeClr val="bg1"/>
                </a:solidFill>
                <a:sym typeface="Helvetica"/>
              </a:rPr>
              <a:t>和 libbacktrace.so</a:t>
            </a:r>
            <a:r>
              <a:rPr lang="zh-CN">
                <a:solidFill>
                  <a:schemeClr val="bg1"/>
                </a:solidFill>
                <a:ea typeface="宋体" charset="0"/>
                <a:sym typeface="Helvetica"/>
              </a:rPr>
              <a:t>，我们可以去拉取源码编译。</a:t>
            </a:r>
            <a:endParaRPr lang="zh-CN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solidFill>
                  <a:schemeClr val="bg1"/>
                </a:solidFill>
                <a:ea typeface="宋体" charset="0"/>
                <a:sym typeface="Helvetica"/>
              </a:rPr>
              <a:t>但</a:t>
            </a:r>
            <a:r>
              <a:rPr lang="en-US" altLang="zh-CN">
                <a:solidFill>
                  <a:schemeClr val="bg1"/>
                </a:solidFill>
                <a:ea typeface="宋体" charset="0"/>
                <a:sym typeface="Helvetica"/>
              </a:rPr>
              <a:t>android </a:t>
            </a:r>
            <a:r>
              <a:rPr lang="zh-CN" altLang="en-US">
                <a:solidFill>
                  <a:schemeClr val="bg1"/>
                </a:solidFill>
                <a:ea typeface="宋体" charset="0"/>
                <a:sym typeface="Helvetica"/>
              </a:rPr>
              <a:t>系统有预置：</a:t>
            </a:r>
            <a:r>
              <a:rPr lang="en-US" altLang="zh-CN">
                <a:solidFill>
                  <a:schemeClr val="bg1"/>
                </a:solidFill>
                <a:sym typeface="Helvetica"/>
              </a:rPr>
              <a:t>	</a:t>
            </a:r>
            <a:endParaRPr lang="zh-CN">
              <a:solidFill>
                <a:schemeClr val="bg1"/>
              </a:solidFill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>
              <a:solidFill>
                <a:schemeClr val="bg1"/>
              </a:solidFill>
              <a:sym typeface="Helvetic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80" y="2323465"/>
            <a:ext cx="5226685" cy="13957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3240" y="2323465"/>
            <a:ext cx="5980430" cy="139573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90245" y="4072890"/>
            <a:ext cx="10892155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Bold" charset="0"/>
                <a:ea typeface="+mj-ea"/>
                <a:cs typeface="+mj-cs"/>
                <a:sym typeface="Helvetica"/>
              </a:rPr>
              <a:t>自己编译存在的问题：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系统中预置的libUnwind和libbacktrace.so大小分别98KB是90 KB。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如果我们要自己编译这两个so并适配4种ABI，假设四种ABI对应so库的大小都是98和90KB，aar体积会增加752KB（4*（98+90）） 。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但如果我们直接载入系统的so，就可以省下752KB，而且不需要考虑ABI的问题。</a:t>
            </a: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3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4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最终流程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585" y="859790"/>
            <a:ext cx="6539865" cy="578675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兼容性和存在的问题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478530" y="2273935"/>
            <a:ext cx="5234940" cy="97091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R="0" algn="l" defTabSz="9144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</a:pPr>
            <a:r>
              <a:rPr lang="zh-CN" altLang="en-US" sz="4400" b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Demibold" panose="02000000000000000000" charset="-122"/>
                <a:ea typeface="Lantinghei SC Demibold" panose="02000000000000000000" charset="-122"/>
                <a:cs typeface="+mj-cs"/>
                <a:sym typeface="Helvetica"/>
              </a:rPr>
              <a:t>兼容性和存在的问题</a:t>
            </a:r>
            <a:endParaRPr lang="zh-CN" altLang="en-US" sz="4400" b="1">
              <a:ln>
                <a:noFill/>
              </a:ln>
              <a:solidFill>
                <a:schemeClr val="bg1"/>
              </a:solidFill>
              <a:effectLst/>
              <a:uFillTx/>
              <a:latin typeface="Lantinghei SC Demibold" panose="02000000000000000000" charset="-122"/>
              <a:ea typeface="Lantinghei SC Demibold" panose="02000000000000000000" charset="-122"/>
              <a:cs typeface="+mj-cs"/>
              <a:sym typeface="Helvetic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055" y="3592195"/>
            <a:ext cx="9534525" cy="81788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存在的问题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91185" y="1395095"/>
            <a:ext cx="1118870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1.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ative的线程 ！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= J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ava层线程，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NativeTID 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= JavaTID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，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NativeTName 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= Java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TName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。</a:t>
            </a:r>
            <a:b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</a:b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宋体" charset="0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2.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但在kotlin的协程中线程名字很长，而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Native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的线程名称长度是有限制的（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15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个字符），所以使用线程名进行匹配可能会失败。</a:t>
            </a: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0550" y="3465195"/>
            <a:ext cx="1090549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兼容方案：</a:t>
            </a: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b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reakpad会把崩溃的进程阻塞住，所以线程队列中的顺序基本是崩溃的线程排前面，我们可以使用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ative获取的线程名然后在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ava层进行模糊匹配，进而保证发生异常的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Java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线程栈信息一定会被我们捕获到。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存在的问题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91185" y="1395095"/>
            <a:ext cx="1118870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在一台机型中（oppo A33）遇到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so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读取时间过长问题， 这个是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breakpad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的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bug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，下图的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dyn_count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是个无符号类型，为”</a:t>
            </a:r>
            <a:r>
              <a:rPr lang="zh-CN" altLang="en-US">
                <a:solidFill>
                  <a:schemeClr val="bg1"/>
                </a:solidFill>
                <a:ea typeface="宋体" charset="0"/>
                <a:sym typeface="Helvetica"/>
              </a:rPr>
              <a:t>负数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”时会是一个很大的正数值，使得循环体执行很多次。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宋体" charset="0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宋体" charset="0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宋体" charset="0"/>
                <a:cs typeface="+mj-cs"/>
                <a:sym typeface="Helvetica"/>
              </a:rPr>
              <a:t>兼容方案：dyn_count过大就跳过，这让oppo A33无法采集到Native层的栈信息。</a:t>
            </a: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宋体" charset="0"/>
              <a:cs typeface="+mj-cs"/>
              <a:sym typeface="Helvetic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10" y="3464560"/>
            <a:ext cx="6459220" cy="26581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业内方案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25925" y="2666365"/>
            <a:ext cx="3740785" cy="1525905"/>
          </a:xfrm>
        </p:spPr>
        <p:txBody>
          <a:bodyPr>
            <a:no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6600" b="1">
                <a:solidFill>
                  <a:schemeClr val="bg1"/>
                </a:solidFill>
                <a:latin typeface="Lantinghei SC Demibold" panose="02000000000000000000" charset="-122"/>
                <a:ea typeface="Lantinghei SC Demibold" panose="02000000000000000000" charset="-122"/>
                <a:sym typeface="Helvetica"/>
              </a:rPr>
              <a:t>业内方案</a:t>
            </a:r>
            <a:endParaRPr lang="zh-CN" altLang="en-US" sz="6600" b="1">
              <a:ln>
                <a:noFill/>
              </a:ln>
              <a:solidFill>
                <a:schemeClr val="bg1"/>
              </a:solidFill>
              <a:effectLst/>
              <a:uFillTx/>
              <a:latin typeface="Lantinghei SC Demibold" panose="02000000000000000000" charset="-122"/>
              <a:ea typeface="Lantinghei SC Demibold" panose="02000000000000000000" charset="-122"/>
              <a:cs typeface="Helvetica Regular" charset="0"/>
              <a:sym typeface="Helvetica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业内方案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pic>
        <p:nvPicPr>
          <p:cNvPr id="7" name="内容占位符 6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8500" y="1078865"/>
            <a:ext cx="10794365" cy="536384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39775" y="1487170"/>
            <a:ext cx="10661650" cy="1381760"/>
          </a:xfrm>
          <a:prstGeom prst="rect">
            <a:avLst/>
          </a:prstGeom>
          <a:noFill/>
          <a:ln w="28575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39775" y="2868930"/>
            <a:ext cx="10661650" cy="1734820"/>
          </a:xfrm>
          <a:prstGeom prst="rect">
            <a:avLst/>
          </a:prstGeom>
          <a:noFill/>
          <a:ln w="28575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46125" y="4707255"/>
            <a:ext cx="10661650" cy="1734820"/>
          </a:xfrm>
          <a:prstGeom prst="rect">
            <a:avLst/>
          </a:prstGeom>
          <a:noFill/>
          <a:ln w="28575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bldLvl="0" animBg="1"/>
      <p:bldP spid="8" grpId="1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业内方案</a:t>
            </a:r>
            <a:r>
              <a:rPr lang="en-US" altLang="zh-CN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-</a:t>
            </a:r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小结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腾讯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bugly  -  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数据安全问题无法避免。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爱奇艺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xCrash - 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没有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MiniDump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文件导出功能。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Google breakpad - 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发生异常没有通知</a:t>
            </a:r>
            <a:r>
              <a:rPr lang="en-US" altLang="zh-CN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Java</a:t>
            </a:r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层。</a:t>
            </a: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扩展</a:t>
            </a:r>
            <a:r>
              <a:rPr lang="en-US" altLang="zh-CN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Google Breakpad</a:t>
            </a:r>
            <a:endParaRPr lang="en-US" altLang="zh-CN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610870" y="1078865"/>
            <a:ext cx="10515600" cy="4351338"/>
          </a:xfrm>
        </p:spPr>
        <p:txBody>
          <a:bodyPr>
            <a:no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>
                <a:solidFill>
                  <a:schemeClr val="bg1"/>
                </a:solidFill>
                <a:ea typeface="宋体" charset="0"/>
                <a:sym typeface="Helvetica"/>
              </a:rPr>
              <a:t>B</a:t>
            </a:r>
            <a:r>
              <a:rPr lang="zh-CN">
                <a:solidFill>
                  <a:schemeClr val="bg1"/>
                </a:solidFill>
                <a:ea typeface="宋体" charset="0"/>
                <a:sym typeface="Helvetica"/>
              </a:rPr>
              <a:t>reakpad距离我们的述求还是有点差距，最终选择它的原因：</a:t>
            </a:r>
            <a:endParaRPr lang="zh-CN">
              <a:solidFill>
                <a:schemeClr val="bg1"/>
              </a:solidFill>
              <a:ea typeface="宋体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br>
              <a:rPr lang="zh-CN">
                <a:solidFill>
                  <a:schemeClr val="bg1"/>
                </a:solidFill>
                <a:ea typeface="宋体" charset="0"/>
                <a:sym typeface="Helvetica"/>
              </a:rPr>
            </a:b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1.开源且协议宽松。</a:t>
            </a:r>
            <a:endParaRPr lang="zh-CN" sz="2400">
              <a:solidFill>
                <a:schemeClr val="bg1"/>
              </a:solidFill>
              <a:ea typeface="宋体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sz="2400">
              <a:solidFill>
                <a:schemeClr val="bg1"/>
              </a:solidFill>
              <a:ea typeface="宋体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2.享受</a:t>
            </a:r>
            <a:r>
              <a:rPr lang="en-US" altLang="zh-CN" sz="2400">
                <a:solidFill>
                  <a:schemeClr val="bg1"/>
                </a:solidFill>
                <a:ea typeface="宋体" charset="0"/>
                <a:sym typeface="Helvetica"/>
              </a:rPr>
              <a:t>G</a:t>
            </a: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oogle对</a:t>
            </a:r>
            <a:r>
              <a:rPr lang="en-US" altLang="zh-CN" sz="2400">
                <a:solidFill>
                  <a:schemeClr val="bg1"/>
                </a:solidFill>
                <a:ea typeface="宋体" charset="0"/>
                <a:sym typeface="Helvetica"/>
              </a:rPr>
              <a:t>B</a:t>
            </a: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reakpad的持续迭代，Google系的产品很多都用该库(例如chromium)，</a:t>
            </a:r>
            <a:r>
              <a:rPr lang="en-US" altLang="zh-CN" sz="2400">
                <a:solidFill>
                  <a:schemeClr val="bg1"/>
                </a:solidFill>
                <a:ea typeface="宋体" charset="0"/>
                <a:sym typeface="Helvetica"/>
              </a:rPr>
              <a:t>A</a:t>
            </a: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ndroid作为</a:t>
            </a:r>
            <a:r>
              <a:rPr lang="en-US" altLang="zh-CN" sz="2400">
                <a:solidFill>
                  <a:schemeClr val="bg1"/>
                </a:solidFill>
                <a:ea typeface="宋体" charset="0"/>
                <a:sym typeface="Helvetica"/>
              </a:rPr>
              <a:t>G</a:t>
            </a: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oogle用户量最大的产品之一，</a:t>
            </a:r>
            <a:r>
              <a:rPr lang="en-US" altLang="zh-CN" sz="2400">
                <a:solidFill>
                  <a:schemeClr val="bg1"/>
                </a:solidFill>
                <a:ea typeface="宋体" charset="0"/>
                <a:sym typeface="Helvetica"/>
              </a:rPr>
              <a:t>B</a:t>
            </a:r>
            <a:r>
              <a:rPr lang="zh-CN" sz="2400">
                <a:solidFill>
                  <a:schemeClr val="bg1"/>
                </a:solidFill>
                <a:ea typeface="宋体" charset="0"/>
                <a:sym typeface="Helvetica"/>
              </a:rPr>
              <a:t>reakpad对它的兼容性是能保障的</a:t>
            </a:r>
            <a:r>
              <a:rPr lang="zh-CN" altLang="en-US" sz="2400">
                <a:solidFill>
                  <a:schemeClr val="bg1"/>
                </a:solidFill>
                <a:latin typeface="Songti SC Regular" panose="02010800040101010101" charset="-122"/>
                <a:ea typeface="Songti SC Regular" panose="02010800040101010101" charset="-122"/>
                <a:cs typeface="Songti SC Regular" panose="02010800040101010101" charset="-122"/>
                <a:sym typeface="Helvetica"/>
              </a:rPr>
              <a:t>。</a:t>
            </a:r>
            <a:endParaRPr lang="zh-CN" altLang="en-US" sz="2400">
              <a:solidFill>
                <a:schemeClr val="bg1"/>
              </a:solidFill>
              <a:latin typeface="Songti SC Regular" panose="02010800040101010101" charset="-122"/>
              <a:ea typeface="Songti SC Regular" panose="02010800040101010101" charset="-122"/>
              <a:cs typeface="Songti SC Regular" panose="02010800040101010101" charset="-122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sz="2400">
              <a:ln>
                <a:noFill/>
              </a:ln>
              <a:solidFill>
                <a:schemeClr val="bg1"/>
              </a:solidFill>
              <a:effectLst/>
              <a:uFillTx/>
              <a:ea typeface="宋体" charset="0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400">
                <a:ln>
                  <a:noFill/>
                </a:ln>
                <a:solidFill>
                  <a:schemeClr val="bg1"/>
                </a:solidFill>
                <a:effectLst/>
                <a:uFillTx/>
                <a:ea typeface="宋体" charset="0"/>
                <a:sym typeface="Helvetica"/>
              </a:rPr>
              <a:t>3.</a:t>
            </a:r>
            <a:r>
              <a:rPr lang="zh-CN" sz="2400">
                <a:ln>
                  <a:noFill/>
                </a:ln>
                <a:solidFill>
                  <a:schemeClr val="bg1"/>
                </a:solidFill>
                <a:effectLst/>
                <a:uFillTx/>
                <a:ea typeface="宋体" charset="0"/>
                <a:sym typeface="Helvetica"/>
              </a:rPr>
              <a:t>有miniDump文件导出功能。</a:t>
            </a: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宋体" charset="0"/>
              <a:cs typeface="+mj-cs"/>
              <a:sym typeface="Helvetic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使用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610870" y="1078865"/>
            <a:ext cx="10515600" cy="4351338"/>
          </a:xfrm>
        </p:spPr>
        <p:txBody>
          <a:bodyPr>
            <a:no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bg1"/>
                </a:solidFill>
                <a:sym typeface="Helvetica"/>
              </a:rPr>
              <a:t>Google </a:t>
            </a:r>
            <a:r>
              <a:rPr lang="zh-CN" altLang="en-US" sz="2400">
                <a:solidFill>
                  <a:schemeClr val="bg1"/>
                </a:solidFill>
                <a:sym typeface="Helvetica"/>
              </a:rPr>
              <a:t>Breakpad有我们刚需的</a:t>
            </a:r>
            <a:r>
              <a:rPr lang="en-US" altLang="zh-CN" sz="2400">
                <a:solidFill>
                  <a:schemeClr val="bg1"/>
                </a:solidFill>
                <a:sym typeface="Helvetica"/>
              </a:rPr>
              <a:t>miniDump</a:t>
            </a:r>
            <a:r>
              <a:rPr lang="zh-CN" altLang="en-US" sz="2400">
                <a:solidFill>
                  <a:schemeClr val="bg1"/>
                </a:solidFill>
                <a:sym typeface="Helvetica"/>
              </a:rPr>
              <a:t>文件导出功能，其</a:t>
            </a:r>
            <a:r>
              <a:rPr lang="zh-CN" altLang="en-US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使用方式如下：</a:t>
            </a: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启动时检测Breakpad是否有导出过minidump，到客户现场或者远程拉取minidump。</a:t>
            </a: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sym typeface="Helvetica"/>
              </a:rPr>
              <a:t>编译出自己电脑的操作系统的minidump_stackwalk工具。</a:t>
            </a: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sym typeface="Helvetica"/>
              </a:rPr>
              <a:t>使用minidump_stackwalk工具翻译minidump文件内容。</a:t>
            </a: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400">
                <a:solidFill>
                  <a:schemeClr val="bg1"/>
                </a:solidFill>
                <a:sym typeface="Helvetica"/>
              </a:rPr>
              <a:t>找到对应崩溃so库ABI的add2line工具，根据拿到的pc值定位出发生异常的代码行数。</a:t>
            </a: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185" y="256540"/>
            <a:ext cx="9297035" cy="822325"/>
          </a:xfrm>
        </p:spPr>
        <p:txBody>
          <a:bodyPr anchor="ctr" anchorCtr="0">
            <a:normAutofit/>
          </a:bodyPr>
          <a:p>
            <a:r>
              <a:rPr lang="zh-CN" altLang="en-US" sz="40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使用</a:t>
            </a:r>
            <a:endParaRPr lang="zh-CN" altLang="en-US" sz="40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pic>
        <p:nvPicPr>
          <p:cNvPr id="4" name="图片 3" descr="/Users/mac/Documents/work/21_希沃易课堂/04_团队空间/06_外协项目/成长学院Geek_2021/PPT/LOGO_Share_内页.pngLOGO_Share_内页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14305" y="362585"/>
            <a:ext cx="1465580" cy="35242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610870" y="1078865"/>
            <a:ext cx="10515600" cy="4351338"/>
          </a:xfrm>
        </p:spPr>
        <p:txBody>
          <a:bodyPr>
            <a:noAutofit/>
          </a:bodyPr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如果我要使用</a:t>
            </a:r>
            <a:r>
              <a:rPr lang="en-US" altLang="zh-CN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GoogleBreakpad</a:t>
            </a:r>
            <a:r>
              <a:rPr lang="zh-CN" altLang="en-US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去做异常监控，在不解析</a:t>
            </a:r>
            <a:r>
              <a:rPr lang="en-US" altLang="zh-CN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minidump</a:t>
            </a:r>
            <a:r>
              <a:rPr lang="zh-CN" altLang="en-US" sz="240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文件前是无法知道异常类型的，这就导致无法对异常进行分类，例如：</a:t>
            </a:r>
            <a:endParaRPr lang="zh-CN" altLang="en-US" sz="240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45" y="3286760"/>
            <a:ext cx="4011930" cy="22752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8870" y="3286760"/>
            <a:ext cx="3246120" cy="247142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8365" y="3286760"/>
            <a:ext cx="2618105" cy="24714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3618</Words>
  <Application>WPS 文字</Application>
  <PresentationFormat>宽屏</PresentationFormat>
  <Paragraphs>242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59" baseType="lpstr">
      <vt:lpstr>Arial</vt:lpstr>
      <vt:lpstr>方正书宋_GBK</vt:lpstr>
      <vt:lpstr>Wingdings</vt:lpstr>
      <vt:lpstr>Microsoft YaHei Regular</vt:lpstr>
      <vt:lpstr>苹方-简</vt:lpstr>
      <vt:lpstr>Microsoft YaHei Bold</vt:lpstr>
      <vt:lpstr>Helvetica</vt:lpstr>
      <vt:lpstr>Helvetica Regular</vt:lpstr>
      <vt:lpstr>Lantinghei SC Demibold</vt:lpstr>
      <vt:lpstr>宋体</vt:lpstr>
      <vt:lpstr>Songti SC Regular</vt:lpstr>
      <vt:lpstr>Helvetica Bold</vt:lpstr>
      <vt:lpstr>微软雅黑</vt:lpstr>
      <vt:lpstr>汉仪旗黑</vt:lpstr>
      <vt:lpstr>Arial Unicode MS</vt:lpstr>
      <vt:lpstr>汉仪书宋二KW</vt:lpstr>
      <vt:lpstr>Calibri Light</vt:lpstr>
      <vt:lpstr>Helvetica Neue</vt:lpstr>
      <vt:lpstr>Calibri</vt:lpstr>
      <vt:lpstr>Office 主题</vt:lpstr>
      <vt:lpstr>Native异常捕获方案</vt:lpstr>
      <vt:lpstr>目录</vt:lpstr>
      <vt:lpstr>背景和痛点</vt:lpstr>
      <vt:lpstr>业内方案</vt:lpstr>
      <vt:lpstr>业内方案</vt:lpstr>
      <vt:lpstr>业内方案-小结</vt:lpstr>
      <vt:lpstr>扩展Google Breakpad</vt:lpstr>
      <vt:lpstr>使用</vt:lpstr>
      <vt:lpstr>使用</vt:lpstr>
      <vt:lpstr>小结</vt:lpstr>
      <vt:lpstr>设计目标</vt:lpstr>
      <vt:lpstr>最终的效果</vt:lpstr>
      <vt:lpstr>流程分析</vt:lpstr>
      <vt:lpstr>流程分析</vt:lpstr>
      <vt:lpstr>流程分析</vt:lpstr>
      <vt:lpstr>流程分析</vt:lpstr>
      <vt:lpstr>流程分析</vt:lpstr>
      <vt:lpstr>流程分析</vt:lpstr>
      <vt:lpstr>流程分析</vt:lpstr>
      <vt:lpstr>设计思路</vt:lpstr>
      <vt:lpstr>设计思路</vt:lpstr>
      <vt:lpstr>流程设计</vt:lpstr>
      <vt:lpstr>功能点</vt:lpstr>
      <vt:lpstr>功能点</vt:lpstr>
      <vt:lpstr>功能点</vt:lpstr>
      <vt:lpstr>JNI回调JAVA机制</vt:lpstr>
      <vt:lpstr>JNI回调JAVA机制</vt:lpstr>
      <vt:lpstr>采集JAVA异常线程栈数据</vt:lpstr>
      <vt:lpstr>采集JAVA异常线程栈数据</vt:lpstr>
      <vt:lpstr>采集Native线程栈和符号还原</vt:lpstr>
      <vt:lpstr>栈回溯原理</vt:lpstr>
      <vt:lpstr>符号还原原理</vt:lpstr>
      <vt:lpstr>符号还原原理</vt:lpstr>
      <vt:lpstr>符号还原原理</vt:lpstr>
      <vt:lpstr>使用工具回溯和还原</vt:lpstr>
      <vt:lpstr>最终流程</vt:lpstr>
      <vt:lpstr>兼容性和存在的问题</vt:lpstr>
      <vt:lpstr>存在的问题</vt:lpstr>
      <vt:lpstr>存在的问题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mac</dc:creator>
  <cp:lastModifiedBy>ba</cp:lastModifiedBy>
  <cp:revision>48</cp:revision>
  <dcterms:created xsi:type="dcterms:W3CDTF">2022-06-20T06:55:19Z</dcterms:created>
  <dcterms:modified xsi:type="dcterms:W3CDTF">2022-06-20T06:55:19Z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2052-3.8.0.6081</vt:lpwstr>
  </property>
</Properties>
</file>

<file path=docProps/thumbnail.jpeg>
</file>